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64" r:id="rId14"/>
    <p:sldId id="265" r:id="rId15"/>
  </p:sldIdLst>
  <p:sldSz cx="14630400" cy="8229600"/>
  <p:notesSz cx="8229600" cy="14630400"/>
  <p:embeddedFontLst>
    <p:embeddedFont>
      <p:font typeface="Lora" charset="0"/>
      <p:regular r:id="rId17"/>
    </p:embeddedFont>
    <p:embeddedFont>
      <p:font typeface="Calibri" pitchFamily="34" charset="0"/>
      <p:regular r:id="rId18"/>
      <p:bold r:id="rId19"/>
      <p:italic r:id="rId20"/>
      <p:boldItalic r:id="rId21"/>
    </p:embeddedFont>
    <p:embeddedFont>
      <p:font typeface="Arial Black" pitchFamily="34" charset="0"/>
      <p:bold r:id="rId22"/>
    </p:embeddedFont>
    <p:embeddedFont>
      <p:font typeface="Lucida Fax" pitchFamily="18"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11"/>
    <p:restoredTop sz="94610"/>
  </p:normalViewPr>
  <p:slideViewPr>
    <p:cSldViewPr snapToGrid="0" snapToObjects="1">
      <p:cViewPr varScale="1">
        <p:scale>
          <a:sx n="61" d="100"/>
          <a:sy n="61" d="100"/>
        </p:scale>
        <p:origin x="-564" y="-84"/>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376475" y="0"/>
            <a:ext cx="5253925" cy="8229600"/>
          </a:xfrm>
          <a:prstGeom prst="rect">
            <a:avLst/>
          </a:prstGeom>
        </p:spPr>
      </p:pic>
      <p:sp>
        <p:nvSpPr>
          <p:cNvPr id="3" name="Text 0"/>
          <p:cNvSpPr/>
          <p:nvPr/>
        </p:nvSpPr>
        <p:spPr>
          <a:xfrm>
            <a:off x="837724" y="1683544"/>
            <a:ext cx="7468553" cy="2816066"/>
          </a:xfrm>
          <a:prstGeom prst="rect">
            <a:avLst/>
          </a:prstGeom>
          <a:noFill/>
          <a:ln/>
        </p:spPr>
        <p:txBody>
          <a:bodyPr wrap="squar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Designing a Scalable and Secure Mobile Payment System Using Blockchain Technology</a:t>
            </a:r>
            <a:endParaRPr lang="en-US" sz="4400" dirty="0"/>
          </a:p>
        </p:txBody>
      </p:sp>
      <p:sp>
        <p:nvSpPr>
          <p:cNvPr id="4" name="Text 1"/>
          <p:cNvSpPr/>
          <p:nvPr/>
        </p:nvSpPr>
        <p:spPr>
          <a:xfrm>
            <a:off x="837724" y="4858583"/>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NAME: AVES KHAN </a:t>
            </a:r>
            <a:endParaRPr lang="en-US" sz="1850" dirty="0"/>
          </a:p>
        </p:txBody>
      </p:sp>
      <p:sp>
        <p:nvSpPr>
          <p:cNvPr id="5" name="Text 2"/>
          <p:cNvSpPr/>
          <p:nvPr/>
        </p:nvSpPr>
        <p:spPr>
          <a:xfrm>
            <a:off x="837724" y="5510808"/>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CLASS: BCA III</a:t>
            </a:r>
            <a:endParaRPr lang="en-US" sz="1850" dirty="0"/>
          </a:p>
        </p:txBody>
      </p:sp>
      <p:sp>
        <p:nvSpPr>
          <p:cNvPr id="6" name="Text 3"/>
          <p:cNvSpPr/>
          <p:nvPr/>
        </p:nvSpPr>
        <p:spPr>
          <a:xfrm>
            <a:off x="837724" y="6163032"/>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ROLL NO: 8</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2475" y="402956"/>
            <a:ext cx="1658318" cy="400110"/>
          </a:xfrm>
          <a:prstGeom prst="rect">
            <a:avLst/>
          </a:prstGeom>
          <a:noFill/>
        </p:spPr>
        <p:txBody>
          <a:bodyPr wrap="square" rtlCol="0">
            <a:spAutoFit/>
          </a:bodyPr>
          <a:lstStyle/>
          <a:p>
            <a:r>
              <a:rPr lang="en-US" sz="2000" dirty="0" smtClean="0">
                <a:solidFill>
                  <a:schemeClr val="bg1"/>
                </a:solidFill>
                <a:latin typeface="Lucida Fax" pitchFamily="18" charset="0"/>
              </a:rPr>
              <a:t>OUTPUT :</a:t>
            </a:r>
            <a:endParaRPr lang="en-US" sz="2000" dirty="0">
              <a:latin typeface="Lucida Fax" pitchFamily="18" charset="0"/>
            </a:endParaRPr>
          </a:p>
        </p:txBody>
      </p:sp>
      <p:pic>
        <p:nvPicPr>
          <p:cNvPr id="3" name="Picture 2" descr="Screenshot 2025-03-22 212108.png"/>
          <p:cNvPicPr>
            <a:picLocks noChangeAspect="1"/>
          </p:cNvPicPr>
          <p:nvPr/>
        </p:nvPicPr>
        <p:blipFill>
          <a:blip r:embed="rId2"/>
          <a:stretch>
            <a:fillRect/>
          </a:stretch>
        </p:blipFill>
        <p:spPr>
          <a:xfrm>
            <a:off x="-6833" y="1410346"/>
            <a:ext cx="14637233" cy="68192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3-22 212224.png"/>
          <p:cNvPicPr>
            <a:picLocks noChangeAspect="1"/>
          </p:cNvPicPr>
          <p:nvPr/>
        </p:nvPicPr>
        <p:blipFill>
          <a:blip r:embed="rId2"/>
          <a:stretch>
            <a:fillRect/>
          </a:stretch>
        </p:blipFill>
        <p:spPr>
          <a:xfrm>
            <a:off x="0" y="1379349"/>
            <a:ext cx="14630400" cy="68502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3-22 212529.png"/>
          <p:cNvPicPr>
            <a:picLocks noChangeAspect="1"/>
          </p:cNvPicPr>
          <p:nvPr/>
        </p:nvPicPr>
        <p:blipFill>
          <a:blip r:embed="rId2"/>
          <a:stretch>
            <a:fillRect/>
          </a:stretch>
        </p:blipFill>
        <p:spPr>
          <a:xfrm>
            <a:off x="0" y="1322545"/>
            <a:ext cx="14630400" cy="69070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410301"/>
            <a:ext cx="7683341"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Conclusion and Future Scope</a:t>
            </a:r>
            <a:endParaRPr lang="en-US" sz="4400" dirty="0"/>
          </a:p>
        </p:txBody>
      </p:sp>
      <p:sp>
        <p:nvSpPr>
          <p:cNvPr id="3" name="Text 1"/>
          <p:cNvSpPr/>
          <p:nvPr/>
        </p:nvSpPr>
        <p:spPr>
          <a:xfrm>
            <a:off x="837724" y="3688675"/>
            <a:ext cx="6185535"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The Cryptocurrency Payment System presents a comprehensive approach to cryptocurrency management. The system demonstrates core principles of blockchain-based financial applications. The system aligns with market trends showing growth in crypto payment gateway adoption.</a:t>
            </a:r>
            <a:endParaRPr lang="en-US" sz="1850" dirty="0"/>
          </a:p>
        </p:txBody>
      </p:sp>
      <p:sp>
        <p:nvSpPr>
          <p:cNvPr id="4" name="Text 2"/>
          <p:cNvSpPr/>
          <p:nvPr/>
        </p:nvSpPr>
        <p:spPr>
          <a:xfrm>
            <a:off x="7614761" y="3688675"/>
            <a:ext cx="6185535"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Future enhancements include blockchain network integration and database upgrades. Security enhancements could include multi-factor authentication. The system could expand to support additional cryptocurrencies. These enhancements represent a roadmap for evolving the system.</a:t>
            </a:r>
            <a:endParaRPr lang="en-US" sz="1850" dirty="0"/>
          </a:p>
        </p:txBody>
      </p:sp>
      <p:pic>
        <p:nvPicPr>
          <p:cNvPr id="5" name="Picture 4" descr="Screenshot 2025-04-05 195509.png"/>
          <p:cNvPicPr>
            <a:picLocks noChangeAspect="1"/>
          </p:cNvPicPr>
          <p:nvPr/>
        </p:nvPicPr>
        <p:blipFill>
          <a:blip r:embed="rId3"/>
          <a:stretch>
            <a:fillRect/>
          </a:stretch>
        </p:blipFill>
        <p:spPr>
          <a:xfrm>
            <a:off x="12615620" y="7679164"/>
            <a:ext cx="2014780" cy="4342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2051923"/>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Thank You</a:t>
            </a:r>
            <a:endParaRPr lang="en-US" sz="4400" dirty="0"/>
          </a:p>
        </p:txBody>
      </p:sp>
      <p:sp>
        <p:nvSpPr>
          <p:cNvPr id="3" name="Text 1"/>
          <p:cNvSpPr/>
          <p:nvPr/>
        </p:nvSpPr>
        <p:spPr>
          <a:xfrm>
            <a:off x="837724" y="3114913"/>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We appreciate your time and attention. We are available for questions.</a:t>
            </a:r>
            <a:endParaRPr lang="en-US" sz="1850" dirty="0"/>
          </a:p>
        </p:txBody>
      </p:sp>
      <p:sp>
        <p:nvSpPr>
          <p:cNvPr id="4" name="Shape 2"/>
          <p:cNvSpPr/>
          <p:nvPr/>
        </p:nvSpPr>
        <p:spPr>
          <a:xfrm>
            <a:off x="837724" y="3767137"/>
            <a:ext cx="12954952" cy="2410420"/>
          </a:xfrm>
          <a:prstGeom prst="roundRect">
            <a:avLst>
              <a:gd name="adj" fmla="val 1490"/>
            </a:avLst>
          </a:prstGeom>
          <a:solidFill>
            <a:srgbClr val="444752"/>
          </a:solidFill>
          <a:ln/>
        </p:spPr>
      </p:sp>
      <p:sp>
        <p:nvSpPr>
          <p:cNvPr id="5" name="Text 3"/>
          <p:cNvSpPr/>
          <p:nvPr/>
        </p:nvSpPr>
        <p:spPr>
          <a:xfrm>
            <a:off x="1077039" y="400645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NAME : AVES KHAN</a:t>
            </a:r>
            <a:endParaRPr lang="en-US" sz="2200" dirty="0"/>
          </a:p>
        </p:txBody>
      </p:sp>
      <p:sp>
        <p:nvSpPr>
          <p:cNvPr id="6" name="Text 4"/>
          <p:cNvSpPr/>
          <p:nvPr/>
        </p:nvSpPr>
        <p:spPr>
          <a:xfrm>
            <a:off x="1077039" y="4501991"/>
            <a:ext cx="12476321"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CLASS : BCA III</a:t>
            </a:r>
            <a:endParaRPr lang="en-US" sz="1850" dirty="0"/>
          </a:p>
        </p:txBody>
      </p:sp>
      <p:sp>
        <p:nvSpPr>
          <p:cNvPr id="7" name="Text 5"/>
          <p:cNvSpPr/>
          <p:nvPr/>
        </p:nvSpPr>
        <p:spPr>
          <a:xfrm>
            <a:off x="1077039" y="5028605"/>
            <a:ext cx="12476321"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EMAIL : AVESKHAN900@GMAIL.COM</a:t>
            </a:r>
            <a:endParaRPr lang="en-US" sz="1850" dirty="0"/>
          </a:p>
        </p:txBody>
      </p:sp>
      <p:sp>
        <p:nvSpPr>
          <p:cNvPr id="8" name="Text 6"/>
          <p:cNvSpPr/>
          <p:nvPr/>
        </p:nvSpPr>
        <p:spPr>
          <a:xfrm>
            <a:off x="1077039" y="5555218"/>
            <a:ext cx="12476321"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9" name="Picture 8" descr="Screenshot 2025-04-05 195509.png"/>
          <p:cNvPicPr>
            <a:picLocks noChangeAspect="1"/>
          </p:cNvPicPr>
          <p:nvPr/>
        </p:nvPicPr>
        <p:blipFill>
          <a:blip r:embed="rId3"/>
          <a:stretch>
            <a:fillRect/>
          </a:stretch>
        </p:blipFill>
        <p:spPr>
          <a:xfrm>
            <a:off x="12615620" y="7679164"/>
            <a:ext cx="2014780" cy="4342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218849"/>
            <a:ext cx="7052548"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Introduction to the Project</a:t>
            </a:r>
            <a:endParaRPr lang="en-US" sz="4400" dirty="0"/>
          </a:p>
        </p:txBody>
      </p:sp>
      <p:sp>
        <p:nvSpPr>
          <p:cNvPr id="3" name="Text 1"/>
          <p:cNvSpPr/>
          <p:nvPr/>
        </p:nvSpPr>
        <p:spPr>
          <a:xfrm>
            <a:off x="837724" y="3497223"/>
            <a:ext cx="6185535" cy="2298144"/>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The Cryptocurrency Payment System is a web application for secure crypto transactions. The global crypto payment gateway market is projected to reach $5.4 billion by 2031. This system offers user authentication, wallet management, and transaction processing. It operates without central authority, leveraging blockchain for security and transparency.</a:t>
            </a:r>
            <a:endParaRPr lang="en-US" sz="1850" dirty="0"/>
          </a:p>
        </p:txBody>
      </p:sp>
      <p:sp>
        <p:nvSpPr>
          <p:cNvPr id="4" name="Text 2"/>
          <p:cNvSpPr/>
          <p:nvPr/>
        </p:nvSpPr>
        <p:spPr>
          <a:xfrm>
            <a:off x="7614761" y="3497223"/>
            <a:ext cx="6185535"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system enables users to create accounts and manage multiple cryptocurrencies. Users can send and receive funds and maintain a transparent transaction history. The system addresses the growing need for efficient cryptocurrency management.</a:t>
            </a:r>
            <a:endParaRPr lang="en-US" sz="1850" dirty="0"/>
          </a:p>
        </p:txBody>
      </p:sp>
      <p:pic>
        <p:nvPicPr>
          <p:cNvPr id="5" name="Picture 4" descr="Screenshot 2025-04-05 195509.png"/>
          <p:cNvPicPr>
            <a:picLocks noChangeAspect="1"/>
          </p:cNvPicPr>
          <p:nvPr/>
        </p:nvPicPr>
        <p:blipFill>
          <a:blip r:embed="rId3"/>
          <a:stretch>
            <a:fillRect/>
          </a:stretch>
        </p:blipFill>
        <p:spPr>
          <a:xfrm>
            <a:off x="12615620" y="7694662"/>
            <a:ext cx="2014780" cy="4342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221944"/>
            <a:ext cx="7682151"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Algorithm Evaluation Process</a:t>
            </a:r>
            <a:endParaRPr lang="en-US" sz="4400" dirty="0"/>
          </a:p>
        </p:txBody>
      </p:sp>
      <p:sp>
        <p:nvSpPr>
          <p:cNvPr id="3" name="Text 1"/>
          <p:cNvSpPr/>
          <p:nvPr/>
        </p:nvSpPr>
        <p:spPr>
          <a:xfrm>
            <a:off x="1196697" y="3554135"/>
            <a:ext cx="12595979"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system employs SHA-256 hashing for password security. A specialized algorithm generates unique wallet addresses. Transaction validation algorithms verify funds and confirm recipients. JSON-based storage maintains user data and transaction records. The interface guides users through processes with minimal friction.</a:t>
            </a:r>
            <a:endParaRPr lang="en-US" sz="1850" dirty="0"/>
          </a:p>
        </p:txBody>
      </p:sp>
      <p:sp>
        <p:nvSpPr>
          <p:cNvPr id="4" name="Shape 2"/>
          <p:cNvSpPr/>
          <p:nvPr/>
        </p:nvSpPr>
        <p:spPr>
          <a:xfrm>
            <a:off x="837724" y="3284934"/>
            <a:ext cx="30480" cy="1687473"/>
          </a:xfrm>
          <a:prstGeom prst="rect">
            <a:avLst/>
          </a:prstGeom>
          <a:solidFill>
            <a:srgbClr val="F98AC7"/>
          </a:solidFill>
          <a:ln/>
        </p:spPr>
      </p:sp>
      <p:sp>
        <p:nvSpPr>
          <p:cNvPr id="5" name="Text 3"/>
          <p:cNvSpPr/>
          <p:nvPr/>
        </p:nvSpPr>
        <p:spPr>
          <a:xfrm>
            <a:off x="837724" y="5241607"/>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The development involved rigorous algorithm evaluation. Each algorithm was evaluated based on security, performance, and user experience. This ensures the system meets industry standards.</a:t>
            </a:r>
            <a:endParaRPr lang="en-US" sz="1850" dirty="0"/>
          </a:p>
        </p:txBody>
      </p:sp>
      <p:pic>
        <p:nvPicPr>
          <p:cNvPr id="6" name="Picture 5" descr="Screenshot 2025-04-05 195509.png"/>
          <p:cNvPicPr>
            <a:picLocks noChangeAspect="1"/>
          </p:cNvPicPr>
          <p:nvPr/>
        </p:nvPicPr>
        <p:blipFill>
          <a:blip r:embed="rId3"/>
          <a:stretch>
            <a:fillRect/>
          </a:stretch>
        </p:blipFill>
        <p:spPr>
          <a:xfrm>
            <a:off x="12615620" y="7679164"/>
            <a:ext cx="2014780" cy="4342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962025"/>
            <a:ext cx="9072086"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Objectives and Need of the Project</a:t>
            </a:r>
            <a:endParaRPr lang="en-US" sz="4400" dirty="0"/>
          </a:p>
        </p:txBody>
      </p:sp>
      <p:sp>
        <p:nvSpPr>
          <p:cNvPr id="3" name="Text 1"/>
          <p:cNvSpPr/>
          <p:nvPr/>
        </p:nvSpPr>
        <p:spPr>
          <a:xfrm>
            <a:off x="837724" y="2240399"/>
            <a:ext cx="6185535" cy="2298144"/>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The primary objectives include providing a secure environment for crypto transactions. The system aims to implement a user-friendly interface and support multiple cryptocurrencies. It enables real-time transaction processing and maintains a transparent record. The system ensures scalability and robust authentication.</a:t>
            </a:r>
            <a:endParaRPr lang="en-US" sz="1850" dirty="0"/>
          </a:p>
        </p:txBody>
      </p:sp>
      <p:sp>
        <p:nvSpPr>
          <p:cNvPr id="4" name="Text 2"/>
          <p:cNvSpPr/>
          <p:nvPr/>
        </p:nvSpPr>
        <p:spPr>
          <a:xfrm>
            <a:off x="837724" y="4753928"/>
            <a:ext cx="6185535" cy="2298144"/>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growing adoption of cryptocurrencies has created demand for user-friendly interfaces. Traditional systems have high fees and long processing times. The crypto payment gateway market is projected to grow significantly. The system addresses the need for improved security and simplified user experiences.</a:t>
            </a:r>
            <a:endParaRPr lang="en-US" sz="1850" dirty="0"/>
          </a:p>
        </p:txBody>
      </p:sp>
      <p:sp>
        <p:nvSpPr>
          <p:cNvPr id="5" name="Text 3"/>
          <p:cNvSpPr/>
          <p:nvPr/>
        </p:nvSpPr>
        <p:spPr>
          <a:xfrm>
            <a:off x="7614761" y="2240399"/>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6" name="Image 0" descr="preencoded.png"/>
          <p:cNvPicPr>
            <a:picLocks noChangeAspect="1"/>
          </p:cNvPicPr>
          <p:nvPr/>
        </p:nvPicPr>
        <p:blipFill>
          <a:blip r:embed="rId3"/>
          <a:stretch>
            <a:fillRect/>
          </a:stretch>
        </p:blipFill>
        <p:spPr>
          <a:xfrm>
            <a:off x="7614761" y="2892623"/>
            <a:ext cx="5519738" cy="3776663"/>
          </a:xfrm>
          <a:prstGeom prst="rect">
            <a:avLst/>
          </a:prstGeom>
        </p:spPr>
      </p:pic>
      <p:pic>
        <p:nvPicPr>
          <p:cNvPr id="7" name="Picture 6" descr="Screenshot 2025-04-05 195509.png"/>
          <p:cNvPicPr>
            <a:picLocks noChangeAspect="1"/>
          </p:cNvPicPr>
          <p:nvPr/>
        </p:nvPicPr>
        <p:blipFill>
          <a:blip r:embed="rId4"/>
          <a:stretch>
            <a:fillRect/>
          </a:stretch>
        </p:blipFill>
        <p:spPr>
          <a:xfrm>
            <a:off x="12615620" y="7679164"/>
            <a:ext cx="2014780" cy="4342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04662"/>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FEASIBILITY STUDY</a:t>
            </a:r>
            <a:endParaRPr lang="en-US" sz="4400" dirty="0"/>
          </a:p>
        </p:txBody>
      </p:sp>
      <p:sp>
        <p:nvSpPr>
          <p:cNvPr id="4" name="Text 1"/>
          <p:cNvSpPr/>
          <p:nvPr/>
        </p:nvSpPr>
        <p:spPr>
          <a:xfrm>
            <a:off x="837724" y="2167652"/>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Analyzing the project’s viability ensures alignment with goals.</a:t>
            </a:r>
            <a:endParaRPr lang="en-US" sz="1850" dirty="0"/>
          </a:p>
        </p:txBody>
      </p:sp>
      <p:sp>
        <p:nvSpPr>
          <p:cNvPr id="5" name="Text 2"/>
          <p:cNvSpPr/>
          <p:nvPr/>
        </p:nvSpPr>
        <p:spPr>
          <a:xfrm>
            <a:off x="837724" y="2819876"/>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Feasibility covers technical, economic, and operational aspects.</a:t>
            </a:r>
            <a:endParaRPr lang="en-US" sz="1850" dirty="0"/>
          </a:p>
        </p:txBody>
      </p:sp>
      <p:sp>
        <p:nvSpPr>
          <p:cNvPr id="6" name="Shape 3"/>
          <p:cNvSpPr/>
          <p:nvPr/>
        </p:nvSpPr>
        <p:spPr>
          <a:xfrm>
            <a:off x="837724" y="3741301"/>
            <a:ext cx="538520" cy="538520"/>
          </a:xfrm>
          <a:prstGeom prst="roundRect">
            <a:avLst>
              <a:gd name="adj" fmla="val 6668"/>
            </a:avLst>
          </a:prstGeom>
          <a:solidFill>
            <a:srgbClr val="444752"/>
          </a:solidFill>
          <a:ln/>
        </p:spPr>
      </p:sp>
      <p:sp>
        <p:nvSpPr>
          <p:cNvPr id="7" name="Text 4"/>
          <p:cNvSpPr/>
          <p:nvPr/>
        </p:nvSpPr>
        <p:spPr>
          <a:xfrm>
            <a:off x="937974" y="3799284"/>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8" name="Text 5"/>
          <p:cNvSpPr/>
          <p:nvPr/>
        </p:nvSpPr>
        <p:spPr>
          <a:xfrm>
            <a:off x="1615559" y="374130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Technical Feasibility</a:t>
            </a:r>
            <a:endParaRPr lang="en-US" sz="2200" dirty="0"/>
          </a:p>
        </p:txBody>
      </p:sp>
      <p:sp>
        <p:nvSpPr>
          <p:cNvPr id="9" name="Text 6"/>
          <p:cNvSpPr/>
          <p:nvPr/>
        </p:nvSpPr>
        <p:spPr>
          <a:xfrm>
            <a:off x="1615559" y="4236839"/>
            <a:ext cx="2836783"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Verifies resources and tech skills for project completion.</a:t>
            </a:r>
            <a:endParaRPr lang="en-US" sz="1850" dirty="0"/>
          </a:p>
        </p:txBody>
      </p:sp>
      <p:sp>
        <p:nvSpPr>
          <p:cNvPr id="10" name="Shape 7"/>
          <p:cNvSpPr/>
          <p:nvPr/>
        </p:nvSpPr>
        <p:spPr>
          <a:xfrm>
            <a:off x="4691658" y="3741301"/>
            <a:ext cx="538520" cy="538520"/>
          </a:xfrm>
          <a:prstGeom prst="roundRect">
            <a:avLst>
              <a:gd name="adj" fmla="val 6668"/>
            </a:avLst>
          </a:prstGeom>
          <a:solidFill>
            <a:srgbClr val="444752"/>
          </a:solidFill>
          <a:ln/>
        </p:spPr>
      </p:sp>
      <p:sp>
        <p:nvSpPr>
          <p:cNvPr id="11" name="Text 8"/>
          <p:cNvSpPr/>
          <p:nvPr/>
        </p:nvSpPr>
        <p:spPr>
          <a:xfrm>
            <a:off x="4791908" y="3799284"/>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2" name="Text 9"/>
          <p:cNvSpPr/>
          <p:nvPr/>
        </p:nvSpPr>
        <p:spPr>
          <a:xfrm>
            <a:off x="5469493" y="3741301"/>
            <a:ext cx="2836783" cy="703898"/>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Operational Feasibility</a:t>
            </a:r>
            <a:endParaRPr lang="en-US" sz="2200" dirty="0"/>
          </a:p>
        </p:txBody>
      </p:sp>
      <p:sp>
        <p:nvSpPr>
          <p:cNvPr id="13" name="Text 10"/>
          <p:cNvSpPr/>
          <p:nvPr/>
        </p:nvSpPr>
        <p:spPr>
          <a:xfrm>
            <a:off x="5469493" y="4588788"/>
            <a:ext cx="2836783"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Confirms alignment with business operations and workflows.</a:t>
            </a:r>
            <a:endParaRPr lang="en-US" sz="1850" dirty="0"/>
          </a:p>
        </p:txBody>
      </p:sp>
      <p:sp>
        <p:nvSpPr>
          <p:cNvPr id="14" name="Shape 11"/>
          <p:cNvSpPr/>
          <p:nvPr/>
        </p:nvSpPr>
        <p:spPr>
          <a:xfrm>
            <a:off x="837724" y="6246376"/>
            <a:ext cx="538520" cy="538520"/>
          </a:xfrm>
          <a:prstGeom prst="roundRect">
            <a:avLst>
              <a:gd name="adj" fmla="val 6668"/>
            </a:avLst>
          </a:prstGeom>
          <a:solidFill>
            <a:srgbClr val="444752"/>
          </a:solidFill>
          <a:ln/>
        </p:spPr>
      </p:sp>
      <p:sp>
        <p:nvSpPr>
          <p:cNvPr id="15" name="Text 12"/>
          <p:cNvSpPr/>
          <p:nvPr/>
        </p:nvSpPr>
        <p:spPr>
          <a:xfrm>
            <a:off x="937974" y="6304359"/>
            <a:ext cx="337899" cy="422434"/>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6" name="Text 13"/>
          <p:cNvSpPr/>
          <p:nvPr/>
        </p:nvSpPr>
        <p:spPr>
          <a:xfrm>
            <a:off x="1615559" y="624637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Legal Feasibility</a:t>
            </a:r>
            <a:endParaRPr lang="en-US" sz="2200" dirty="0"/>
          </a:p>
        </p:txBody>
      </p:sp>
      <p:sp>
        <p:nvSpPr>
          <p:cNvPr id="17" name="Text 14"/>
          <p:cNvSpPr/>
          <p:nvPr/>
        </p:nvSpPr>
        <p:spPr>
          <a:xfrm>
            <a:off x="1615559" y="6741914"/>
            <a:ext cx="6690717"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Ensures project complies with all legal requirements.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2114193"/>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System Design</a:t>
            </a:r>
            <a:endParaRPr lang="en-US" sz="4400" dirty="0"/>
          </a:p>
        </p:txBody>
      </p:sp>
      <p:sp>
        <p:nvSpPr>
          <p:cNvPr id="3" name="Text 1"/>
          <p:cNvSpPr/>
          <p:nvPr/>
        </p:nvSpPr>
        <p:spPr>
          <a:xfrm>
            <a:off x="837724" y="3296960"/>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The system employs a JSON-based database design for simplicity and portability.</a:t>
            </a:r>
            <a:endParaRPr lang="en-US" sz="1850" dirty="0"/>
          </a:p>
        </p:txBody>
      </p:sp>
      <p:sp>
        <p:nvSpPr>
          <p:cNvPr id="4" name="Text 2"/>
          <p:cNvSpPr/>
          <p:nvPr/>
        </p:nvSpPr>
        <p:spPr>
          <a:xfrm>
            <a:off x="837724" y="3763685"/>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The database consists of three primary JSON files: users.json, wallets.json, and transactions.json.</a:t>
            </a:r>
            <a:endParaRPr lang="en-US" sz="1850" dirty="0"/>
          </a:p>
        </p:txBody>
      </p:sp>
      <p:sp>
        <p:nvSpPr>
          <p:cNvPr id="5" name="Text 3"/>
          <p:cNvSpPr/>
          <p:nvPr/>
        </p:nvSpPr>
        <p:spPr>
          <a:xfrm>
            <a:off x="837724" y="4230410"/>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The username serves as the primary key in users.json and a foreign key in wallets.json.</a:t>
            </a:r>
            <a:endParaRPr lang="en-US" sz="1850" dirty="0"/>
          </a:p>
        </p:txBody>
      </p:sp>
      <p:sp>
        <p:nvSpPr>
          <p:cNvPr id="6" name="Text 4"/>
          <p:cNvSpPr/>
          <p:nvPr/>
        </p:nvSpPr>
        <p:spPr>
          <a:xfrm>
            <a:off x="837724" y="4697135"/>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Transaction records maintain referential integrity through username references.</a:t>
            </a:r>
            <a:endParaRPr lang="en-US" sz="1850" dirty="0"/>
          </a:p>
        </p:txBody>
      </p:sp>
      <p:sp>
        <p:nvSpPr>
          <p:cNvPr id="7" name="Text 5"/>
          <p:cNvSpPr/>
          <p:nvPr/>
        </p:nvSpPr>
        <p:spPr>
          <a:xfrm>
            <a:off x="837724" y="5349359"/>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This design prioritizes simplicity while maintaining data integrity. It is suitable for prototype development and small-scale deployments.</a:t>
            </a:r>
            <a:endParaRPr lang="en-US" sz="1850" dirty="0"/>
          </a:p>
        </p:txBody>
      </p:sp>
      <p:pic>
        <p:nvPicPr>
          <p:cNvPr id="8" name="Picture 7" descr="Screenshot 2025-04-05 195509.png"/>
          <p:cNvPicPr>
            <a:picLocks noChangeAspect="1"/>
          </p:cNvPicPr>
          <p:nvPr/>
        </p:nvPicPr>
        <p:blipFill>
          <a:blip r:embed="rId3"/>
          <a:stretch>
            <a:fillRect/>
          </a:stretch>
        </p:blipFill>
        <p:spPr>
          <a:xfrm>
            <a:off x="12615620" y="7679164"/>
            <a:ext cx="2014780" cy="4342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725097"/>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Testing Techniques</a:t>
            </a:r>
            <a:endParaRPr lang="en-US" sz="4400" dirty="0"/>
          </a:p>
        </p:txBody>
      </p:sp>
      <p:sp>
        <p:nvSpPr>
          <p:cNvPr id="4" name="Text 1"/>
          <p:cNvSpPr/>
          <p:nvPr/>
        </p:nvSpPr>
        <p:spPr>
          <a:xfrm>
            <a:off x="6324124" y="2788087"/>
            <a:ext cx="7468553"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Comprehensive testing is critical for the Cryptocurrency Payment System. Testing must verify authentication mechanisms and prevent unauthorized access. Cryptocurrency transactions are irreversible. Testing ensures transaction validation logic is correct. A structured testing approach is essential.</a:t>
            </a:r>
            <a:endParaRPr lang="en-US" sz="1850" dirty="0"/>
          </a:p>
        </p:txBody>
      </p:sp>
      <p:sp>
        <p:nvSpPr>
          <p:cNvPr id="5" name="Text 2"/>
          <p:cNvSpPr/>
          <p:nvPr/>
        </p:nvSpPr>
        <p:spPr>
          <a:xfrm>
            <a:off x="6324124" y="4972407"/>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 The system employs a multi-layered testing strategy. Unit testing verifies individual functions. Integration testing verifies the interaction between components. Functional testing verifies that the system meets its requirements. Security testing prevents vulnerabilities.</a:t>
            </a:r>
            <a:endParaRPr lang="en-US" sz="1850" dirty="0"/>
          </a:p>
        </p:txBody>
      </p:sp>
      <p:pic>
        <p:nvPicPr>
          <p:cNvPr id="6" name="Picture 5" descr="Screenshot 2025-04-05 195509.png"/>
          <p:cNvPicPr>
            <a:picLocks noChangeAspect="1"/>
          </p:cNvPicPr>
          <p:nvPr/>
        </p:nvPicPr>
        <p:blipFill>
          <a:blip r:embed="rId4"/>
          <a:stretch>
            <a:fillRect/>
          </a:stretch>
        </p:blipFill>
        <p:spPr>
          <a:xfrm>
            <a:off x="12615620" y="7710160"/>
            <a:ext cx="2014780" cy="4342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2067520"/>
            <a:ext cx="9986129"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Hardware and Software Requirements</a:t>
            </a:r>
            <a:endParaRPr lang="en-US" sz="4400" dirty="0"/>
          </a:p>
        </p:txBody>
      </p:sp>
      <p:sp>
        <p:nvSpPr>
          <p:cNvPr id="3" name="Text 1"/>
          <p:cNvSpPr/>
          <p:nvPr/>
        </p:nvSpPr>
        <p:spPr>
          <a:xfrm>
            <a:off x="837724" y="3369826"/>
            <a:ext cx="3821311"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Hardware Requirements</a:t>
            </a:r>
            <a:endParaRPr lang="en-US" sz="2650" dirty="0"/>
          </a:p>
        </p:txBody>
      </p:sp>
      <p:sp>
        <p:nvSpPr>
          <p:cNvPr id="4" name="Text 2"/>
          <p:cNvSpPr/>
          <p:nvPr/>
        </p:nvSpPr>
        <p:spPr>
          <a:xfrm>
            <a:off x="837724" y="4031456"/>
            <a:ext cx="6185535"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Minimum Processor: Intel Core i5 or equivalent
RAM: 8GB minimum, 16GB recommended
Storage: 256GB SSD
Network: Stable internet connection</a:t>
            </a:r>
            <a:endParaRPr lang="en-US" sz="1850" dirty="0"/>
          </a:p>
        </p:txBody>
      </p:sp>
      <p:sp>
        <p:nvSpPr>
          <p:cNvPr id="5" name="Text 3"/>
          <p:cNvSpPr/>
          <p:nvPr/>
        </p:nvSpPr>
        <p:spPr>
          <a:xfrm>
            <a:off x="7614761" y="3369826"/>
            <a:ext cx="3684151"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Software Requirements</a:t>
            </a:r>
            <a:endParaRPr lang="en-US" sz="2650" dirty="0"/>
          </a:p>
        </p:txBody>
      </p:sp>
      <p:sp>
        <p:nvSpPr>
          <p:cNvPr id="6" name="Text 4"/>
          <p:cNvSpPr/>
          <p:nvPr/>
        </p:nvSpPr>
        <p:spPr>
          <a:xfrm>
            <a:off x="7614761" y="4031456"/>
            <a:ext cx="6185535" cy="1915120"/>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Operating System: Windows 10, macOS Mojave, or Linux (Ubuntu 18.04)
Programming Languages: Python 3.7+, JavaScript (Node.js)
Database: JSON
Web Framework: Express.js</a:t>
            </a:r>
            <a:endParaRPr lang="en-US" sz="1850" dirty="0"/>
          </a:p>
        </p:txBody>
      </p:sp>
      <p:pic>
        <p:nvPicPr>
          <p:cNvPr id="7" name="Picture 6" descr="Screenshot 2025-04-05 195509.png"/>
          <p:cNvPicPr>
            <a:picLocks noChangeAspect="1"/>
          </p:cNvPicPr>
          <p:nvPr/>
        </p:nvPicPr>
        <p:blipFill>
          <a:blip r:embed="rId3"/>
          <a:stretch>
            <a:fillRect/>
          </a:stretch>
        </p:blipFill>
        <p:spPr>
          <a:xfrm>
            <a:off x="12615620" y="7679164"/>
            <a:ext cx="2014780" cy="4342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5-04-05 195509.png"/>
          <p:cNvPicPr>
            <a:picLocks noChangeAspect="1"/>
          </p:cNvPicPr>
          <p:nvPr/>
        </p:nvPicPr>
        <p:blipFill>
          <a:blip r:embed="rId2"/>
          <a:stretch>
            <a:fillRect/>
          </a:stretch>
        </p:blipFill>
        <p:spPr>
          <a:xfrm>
            <a:off x="12615620" y="7679164"/>
            <a:ext cx="2014780" cy="434219"/>
          </a:xfrm>
          <a:prstGeom prst="rect">
            <a:avLst/>
          </a:prstGeom>
        </p:spPr>
      </p:pic>
      <p:sp>
        <p:nvSpPr>
          <p:cNvPr id="3" name="TextBox 2"/>
          <p:cNvSpPr txBox="1"/>
          <p:nvPr/>
        </p:nvSpPr>
        <p:spPr>
          <a:xfrm>
            <a:off x="356461" y="635431"/>
            <a:ext cx="1875295" cy="461665"/>
          </a:xfrm>
          <a:prstGeom prst="rect">
            <a:avLst/>
          </a:prstGeom>
          <a:noFill/>
        </p:spPr>
        <p:txBody>
          <a:bodyPr wrap="square" rtlCol="0">
            <a:spAutoFit/>
          </a:bodyPr>
          <a:lstStyle/>
          <a:p>
            <a:r>
              <a:rPr lang="en-US" sz="2400" dirty="0" smtClean="0">
                <a:solidFill>
                  <a:schemeClr val="bg1"/>
                </a:solidFill>
                <a:latin typeface="Arial Black" pitchFamily="34" charset="0"/>
              </a:rPr>
              <a:t>DFD :</a:t>
            </a:r>
            <a:endParaRPr lang="en-US" sz="2400" dirty="0">
              <a:solidFill>
                <a:schemeClr val="bg1"/>
              </a:solidFill>
              <a:latin typeface="Arial Black" pitchFamily="34" charset="0"/>
            </a:endParaRPr>
          </a:p>
        </p:txBody>
      </p:sp>
      <p:pic>
        <p:nvPicPr>
          <p:cNvPr id="6" name="Picture 5" descr="Screenshot 2025-04-23 195921.png"/>
          <p:cNvPicPr>
            <a:picLocks noChangeAspect="1"/>
          </p:cNvPicPr>
          <p:nvPr/>
        </p:nvPicPr>
        <p:blipFill>
          <a:blip r:embed="rId3"/>
          <a:stretch>
            <a:fillRect/>
          </a:stretch>
        </p:blipFill>
        <p:spPr>
          <a:xfrm>
            <a:off x="3892597" y="0"/>
            <a:ext cx="6708244" cy="82563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654</Words>
  <Application>Microsoft Office PowerPoint</Application>
  <PresentationFormat>Custom</PresentationFormat>
  <Paragraphs>59</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Lora</vt:lpstr>
      <vt:lpstr>Calibri</vt:lpstr>
      <vt:lpstr>Source Sans Pro</vt:lpstr>
      <vt:lpstr>Arial Black</vt:lpstr>
      <vt:lpstr>Lucida Fax</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4</cp:revision>
  <dcterms:created xsi:type="dcterms:W3CDTF">2025-04-05T14:22:33Z</dcterms:created>
  <dcterms:modified xsi:type="dcterms:W3CDTF">2025-04-23T14:31:30Z</dcterms:modified>
</cp:coreProperties>
</file>